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lice Bold" charset="1" panose="00000500000000000000"/>
      <p:regular r:id="rId24"/>
    </p:embeddedFont>
    <p:embeddedFont>
      <p:font typeface="Calibri (MS) Bold" charset="1" panose="020F0702030404030204"/>
      <p:regular r:id="rId25"/>
    </p:embeddedFont>
    <p:embeddedFont>
      <p:font typeface="Alice Bold Italics" charset="1" panose="00000500000000000000"/>
      <p:regular r:id="rId26"/>
    </p:embeddedFont>
    <p:embeddedFont>
      <p:font typeface="Cormorant Garamond Bold Italics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 l="-3571" t="0" r="-3571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3764" y="2666198"/>
            <a:ext cx="16229942" cy="457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3"/>
              </a:lnSpc>
            </a:pPr>
            <a:r>
              <a:rPr lang="en-US" sz="653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SQL PROJECT</a:t>
            </a:r>
          </a:p>
          <a:p>
            <a:pPr algn="ctr">
              <a:lnSpc>
                <a:spcPts val="9143"/>
              </a:lnSpc>
            </a:pPr>
            <a:r>
              <a:rPr lang="en-US" sz="653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ON </a:t>
            </a:r>
          </a:p>
          <a:p>
            <a:pPr algn="ctr" marL="0" indent="0" lvl="0">
              <a:lnSpc>
                <a:spcPts val="9143"/>
              </a:lnSpc>
              <a:spcBef>
                <a:spcPct val="0"/>
              </a:spcBef>
            </a:pPr>
            <a:r>
              <a:rPr lang="en-US" sz="6531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INDIA GENERAL ELECTION RESULT ANALYSIS 2024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35" y="1913758"/>
            <a:ext cx="18288000" cy="5330002"/>
          </a:xfrm>
          <a:custGeom>
            <a:avLst/>
            <a:gdLst/>
            <a:ahLst/>
            <a:cxnLst/>
            <a:rect r="r" b="b" t="t" l="l"/>
            <a:pathLst>
              <a:path h="5330002" w="18288000">
                <a:moveTo>
                  <a:pt x="0" y="0"/>
                </a:moveTo>
                <a:lnTo>
                  <a:pt x="18288000" y="0"/>
                </a:lnTo>
                <a:lnTo>
                  <a:pt x="18288000" y="5330002"/>
                </a:lnTo>
                <a:lnTo>
                  <a:pt x="0" y="533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73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2861" y="480832"/>
            <a:ext cx="9689992" cy="8993482"/>
          </a:xfrm>
          <a:custGeom>
            <a:avLst/>
            <a:gdLst/>
            <a:ahLst/>
            <a:cxnLst/>
            <a:rect r="r" b="b" t="t" l="l"/>
            <a:pathLst>
              <a:path h="8993482" w="9689992">
                <a:moveTo>
                  <a:pt x="0" y="0"/>
                </a:moveTo>
                <a:lnTo>
                  <a:pt x="9689991" y="0"/>
                </a:lnTo>
                <a:lnTo>
                  <a:pt x="9689991" y="8993483"/>
                </a:lnTo>
                <a:lnTo>
                  <a:pt x="0" y="899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57" b="-2630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2861" y="480832"/>
            <a:ext cx="9689992" cy="8993482"/>
          </a:xfrm>
          <a:custGeom>
            <a:avLst/>
            <a:gdLst/>
            <a:ahLst/>
            <a:cxnLst/>
            <a:rect r="r" b="b" t="t" l="l"/>
            <a:pathLst>
              <a:path h="8993482" w="9689992">
                <a:moveTo>
                  <a:pt x="0" y="0"/>
                </a:moveTo>
                <a:lnTo>
                  <a:pt x="9689991" y="0"/>
                </a:lnTo>
                <a:lnTo>
                  <a:pt x="9689991" y="8993483"/>
                </a:lnTo>
                <a:lnTo>
                  <a:pt x="0" y="899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57" b="-2630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394" y="2098390"/>
            <a:ext cx="8382740" cy="6006868"/>
          </a:xfrm>
          <a:custGeom>
            <a:avLst/>
            <a:gdLst/>
            <a:ahLst/>
            <a:cxnLst/>
            <a:rect r="r" b="b" t="t" l="l"/>
            <a:pathLst>
              <a:path h="6006868" w="8382740">
                <a:moveTo>
                  <a:pt x="0" y="0"/>
                </a:moveTo>
                <a:lnTo>
                  <a:pt x="8382740" y="0"/>
                </a:lnTo>
                <a:lnTo>
                  <a:pt x="8382740" y="6006868"/>
                </a:lnTo>
                <a:lnTo>
                  <a:pt x="0" y="6006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5" t="0" r="-133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82815" y="2098390"/>
            <a:ext cx="4980683" cy="6006868"/>
          </a:xfrm>
          <a:custGeom>
            <a:avLst/>
            <a:gdLst/>
            <a:ahLst/>
            <a:cxnLst/>
            <a:rect r="r" b="b" t="t" l="l"/>
            <a:pathLst>
              <a:path h="6006868" w="4980683">
                <a:moveTo>
                  <a:pt x="0" y="0"/>
                </a:moveTo>
                <a:lnTo>
                  <a:pt x="4980682" y="0"/>
                </a:lnTo>
                <a:lnTo>
                  <a:pt x="4980682" y="6006868"/>
                </a:lnTo>
                <a:lnTo>
                  <a:pt x="0" y="6006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" t="0" r="-2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910" y="835620"/>
            <a:ext cx="16976866" cy="8615760"/>
          </a:xfrm>
          <a:custGeom>
            <a:avLst/>
            <a:gdLst/>
            <a:ahLst/>
            <a:cxnLst/>
            <a:rect r="r" b="b" t="t" l="l"/>
            <a:pathLst>
              <a:path h="8615760" w="16976866">
                <a:moveTo>
                  <a:pt x="0" y="0"/>
                </a:moveTo>
                <a:lnTo>
                  <a:pt x="16976867" y="0"/>
                </a:lnTo>
                <a:lnTo>
                  <a:pt x="16976867" y="8615760"/>
                </a:lnTo>
                <a:lnTo>
                  <a:pt x="0" y="8615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090" y="2308885"/>
            <a:ext cx="17715414" cy="5376437"/>
          </a:xfrm>
          <a:custGeom>
            <a:avLst/>
            <a:gdLst/>
            <a:ahLst/>
            <a:cxnLst/>
            <a:rect r="r" b="b" t="t" l="l"/>
            <a:pathLst>
              <a:path h="5376437" w="17715414">
                <a:moveTo>
                  <a:pt x="0" y="0"/>
                </a:moveTo>
                <a:lnTo>
                  <a:pt x="17715414" y="0"/>
                </a:lnTo>
                <a:lnTo>
                  <a:pt x="17715414" y="5376437"/>
                </a:lnTo>
                <a:lnTo>
                  <a:pt x="0" y="5376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14" r="0" b="-25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1620" y="658138"/>
            <a:ext cx="15172473" cy="8970725"/>
          </a:xfrm>
          <a:custGeom>
            <a:avLst/>
            <a:gdLst/>
            <a:ahLst/>
            <a:cxnLst/>
            <a:rect r="r" b="b" t="t" l="l"/>
            <a:pathLst>
              <a:path h="8970725" w="15172473">
                <a:moveTo>
                  <a:pt x="0" y="0"/>
                </a:moveTo>
                <a:lnTo>
                  <a:pt x="15172473" y="0"/>
                </a:lnTo>
                <a:lnTo>
                  <a:pt x="15172473" y="8970724"/>
                </a:lnTo>
                <a:lnTo>
                  <a:pt x="0" y="8970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54093" y="9692585"/>
            <a:ext cx="1733907" cy="594415"/>
          </a:xfrm>
          <a:custGeom>
            <a:avLst/>
            <a:gdLst/>
            <a:ahLst/>
            <a:cxnLst/>
            <a:rect r="r" b="b" t="t" l="l"/>
            <a:pathLst>
              <a:path h="594415" w="1733907">
                <a:moveTo>
                  <a:pt x="0" y="0"/>
                </a:moveTo>
                <a:lnTo>
                  <a:pt x="1733907" y="0"/>
                </a:lnTo>
                <a:lnTo>
                  <a:pt x="1733907" y="594415"/>
                </a:lnTo>
                <a:lnTo>
                  <a:pt x="0" y="594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4508" y="480832"/>
            <a:ext cx="13912534" cy="9156258"/>
          </a:xfrm>
          <a:custGeom>
            <a:avLst/>
            <a:gdLst/>
            <a:ahLst/>
            <a:cxnLst/>
            <a:rect r="r" b="b" t="t" l="l"/>
            <a:pathLst>
              <a:path h="9156258" w="13912534">
                <a:moveTo>
                  <a:pt x="0" y="0"/>
                </a:moveTo>
                <a:lnTo>
                  <a:pt x="13912534" y="0"/>
                </a:lnTo>
                <a:lnTo>
                  <a:pt x="13912534" y="9156258"/>
                </a:lnTo>
                <a:lnTo>
                  <a:pt x="0" y="9156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75103" y="480832"/>
            <a:ext cx="11132228" cy="9156258"/>
          </a:xfrm>
          <a:custGeom>
            <a:avLst/>
            <a:gdLst/>
            <a:ahLst/>
            <a:cxnLst/>
            <a:rect r="r" b="b" t="t" l="l"/>
            <a:pathLst>
              <a:path h="9156258" w="11132228">
                <a:moveTo>
                  <a:pt x="0" y="0"/>
                </a:moveTo>
                <a:lnTo>
                  <a:pt x="11132229" y="0"/>
                </a:lnTo>
                <a:lnTo>
                  <a:pt x="11132229" y="9156258"/>
                </a:lnTo>
                <a:lnTo>
                  <a:pt x="0" y="9156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306" y="2649452"/>
            <a:ext cx="17416694" cy="5076061"/>
          </a:xfrm>
          <a:custGeom>
            <a:avLst/>
            <a:gdLst/>
            <a:ahLst/>
            <a:cxnLst/>
            <a:rect r="r" b="b" t="t" l="l"/>
            <a:pathLst>
              <a:path h="5076061" w="17416694">
                <a:moveTo>
                  <a:pt x="0" y="0"/>
                </a:moveTo>
                <a:lnTo>
                  <a:pt x="17416694" y="0"/>
                </a:lnTo>
                <a:lnTo>
                  <a:pt x="17416694" y="5076061"/>
                </a:lnTo>
                <a:lnTo>
                  <a:pt x="0" y="507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731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502" y="2856908"/>
            <a:ext cx="17936996" cy="482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Seats 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are the total number of seats available for elections in each state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seats won by NDA Alliance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Seats Won by NDA Allianz Parties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Seats Won by I.N.D.I.A. Allianz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Seats Won by I.N.D.I.A. Allianz Parties</a:t>
            </a:r>
          </a:p>
          <a:p>
            <a:pPr algn="l" marL="690876" indent="-345438" lvl="1">
              <a:lnSpc>
                <a:spcPts val="5439"/>
              </a:lnSpc>
              <a:buAutoNum type="arabicPeriod" startAt="1"/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 new column field in table partywise_results to get the Party Allianz as NDA, I.N.D.I.A and OTHER</a:t>
            </a:r>
          </a:p>
        </p:txBody>
      </p:sp>
      <p:sp>
        <p:nvSpPr>
          <p:cNvPr name="AutoShape 3" id="3"/>
          <p:cNvSpPr/>
          <p:nvPr/>
        </p:nvSpPr>
        <p:spPr>
          <a:xfrm>
            <a:off x="5727240" y="2091314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33362" y="151415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19919" y="143192"/>
            <a:ext cx="909637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i="true">
                <a:solidFill>
                  <a:srgbClr val="000000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PROBLEM STATEMENT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33362" y="960403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939039"/>
            <a:ext cx="18288000" cy="5330002"/>
          </a:xfrm>
          <a:custGeom>
            <a:avLst/>
            <a:gdLst/>
            <a:ahLst/>
            <a:cxnLst/>
            <a:rect r="r" b="b" t="t" l="l"/>
            <a:pathLst>
              <a:path h="5330002" w="18288000">
                <a:moveTo>
                  <a:pt x="0" y="0"/>
                </a:moveTo>
                <a:lnTo>
                  <a:pt x="18288000" y="0"/>
                </a:lnTo>
                <a:lnTo>
                  <a:pt x="18288000" y="5330001"/>
                </a:lnTo>
                <a:lnTo>
                  <a:pt x="0" y="533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-73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502" y="2996525"/>
            <a:ext cx="17936996" cy="551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1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8. Which party alliance (NDA, I.N.D.I.A, or OTHER) won the most seats across all states?</a:t>
            </a:r>
          </a:p>
          <a:p>
            <a:pPr algn="l">
              <a:lnSpc>
                <a:spcPts val="5439"/>
              </a:lnSpc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9. Winning candidate's name, their party name, total votes, and the margin of victory for a specific state and constituency?</a:t>
            </a:r>
          </a:p>
          <a:p>
            <a:pPr algn="l">
              <a:lnSpc>
                <a:spcPts val="5439"/>
              </a:lnSpc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10. What is the distribution of EVM votes versus postal votes for candidates in a specific constituency?</a:t>
            </a:r>
          </a:p>
          <a:p>
            <a:pPr algn="l">
              <a:lnSpc>
                <a:spcPts val="5439"/>
              </a:lnSpc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11. Which party won the most seats in a State, and how many seats did each party win?</a:t>
            </a:r>
          </a:p>
          <a:p>
            <a:pPr algn="l">
              <a:lnSpc>
                <a:spcPts val="5439"/>
              </a:lnSpc>
            </a:pPr>
            <a:r>
              <a:rPr lang="en-US" b="true" sz="3199" strike="noStrike" u="non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12. What is the total number of eats won by each party alliance (NDA, I.N.D.I.A, and OTHER) in each state for the India Elections 2024</a:t>
            </a:r>
          </a:p>
          <a:p>
            <a:pPr algn="l">
              <a:lnSpc>
                <a:spcPts val="5439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5727240" y="2091314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33362" y="151415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19919" y="143192"/>
            <a:ext cx="909637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i="true">
                <a:solidFill>
                  <a:srgbClr val="000000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PROBLEM STATEMENT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33362" y="960403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028856"/>
            <a:ext cx="18288000" cy="5330002"/>
          </a:xfrm>
          <a:custGeom>
            <a:avLst/>
            <a:gdLst/>
            <a:ahLst/>
            <a:cxnLst/>
            <a:rect r="r" b="b" t="t" l="l"/>
            <a:pathLst>
              <a:path h="5330002" w="18288000">
                <a:moveTo>
                  <a:pt x="0" y="0"/>
                </a:moveTo>
                <a:lnTo>
                  <a:pt x="18288000" y="0"/>
                </a:lnTo>
                <a:lnTo>
                  <a:pt x="18288000" y="5330002"/>
                </a:lnTo>
                <a:lnTo>
                  <a:pt x="0" y="533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-73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741231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9535587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979905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26438"/>
            <a:ext cx="16230600" cy="2553898"/>
          </a:xfrm>
          <a:custGeom>
            <a:avLst/>
            <a:gdLst/>
            <a:ahLst/>
            <a:cxnLst/>
            <a:rect r="r" b="b" t="t" l="l"/>
            <a:pathLst>
              <a:path h="2553898" w="16230600">
                <a:moveTo>
                  <a:pt x="0" y="0"/>
                </a:moveTo>
                <a:lnTo>
                  <a:pt x="16230600" y="0"/>
                </a:lnTo>
                <a:lnTo>
                  <a:pt x="16230600" y="2553897"/>
                </a:lnTo>
                <a:lnTo>
                  <a:pt x="0" y="2553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4" r="-1882" b="-1896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63890" y="5578596"/>
            <a:ext cx="6028906" cy="2445093"/>
          </a:xfrm>
          <a:custGeom>
            <a:avLst/>
            <a:gdLst/>
            <a:ahLst/>
            <a:cxnLst/>
            <a:rect r="r" b="b" t="t" l="l"/>
            <a:pathLst>
              <a:path h="2445093" w="6028906">
                <a:moveTo>
                  <a:pt x="0" y="0"/>
                </a:moveTo>
                <a:lnTo>
                  <a:pt x="6028907" y="0"/>
                </a:lnTo>
                <a:lnTo>
                  <a:pt x="6028907" y="2445093"/>
                </a:lnTo>
                <a:lnTo>
                  <a:pt x="0" y="2445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9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979905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6978" y="480832"/>
            <a:ext cx="11054478" cy="9156298"/>
          </a:xfrm>
          <a:custGeom>
            <a:avLst/>
            <a:gdLst/>
            <a:ahLst/>
            <a:cxnLst/>
            <a:rect r="r" b="b" t="t" l="l"/>
            <a:pathLst>
              <a:path h="9156298" w="11054478">
                <a:moveTo>
                  <a:pt x="0" y="0"/>
                </a:moveTo>
                <a:lnTo>
                  <a:pt x="11054478" y="0"/>
                </a:lnTo>
                <a:lnTo>
                  <a:pt x="11054478" y="9156298"/>
                </a:lnTo>
                <a:lnTo>
                  <a:pt x="0" y="915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6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1456" y="9004360"/>
            <a:ext cx="3706544" cy="1282640"/>
          </a:xfrm>
          <a:custGeom>
            <a:avLst/>
            <a:gdLst/>
            <a:ahLst/>
            <a:cxnLst/>
            <a:rect r="r" b="b" t="t" l="l"/>
            <a:pathLst>
              <a:path h="1282640" w="3706544">
                <a:moveTo>
                  <a:pt x="0" y="0"/>
                </a:moveTo>
                <a:lnTo>
                  <a:pt x="3706544" y="0"/>
                </a:lnTo>
                <a:lnTo>
                  <a:pt x="3706544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-941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979905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73389" y="480832"/>
            <a:ext cx="9171896" cy="9156298"/>
          </a:xfrm>
          <a:custGeom>
            <a:avLst/>
            <a:gdLst/>
            <a:ahLst/>
            <a:cxnLst/>
            <a:rect r="r" b="b" t="t" l="l"/>
            <a:pathLst>
              <a:path h="9156298" w="9171896">
                <a:moveTo>
                  <a:pt x="0" y="0"/>
                </a:moveTo>
                <a:lnTo>
                  <a:pt x="9171896" y="0"/>
                </a:lnTo>
                <a:lnTo>
                  <a:pt x="9171896" y="9156298"/>
                </a:lnTo>
                <a:lnTo>
                  <a:pt x="0" y="915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979905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73389" y="480832"/>
            <a:ext cx="9171896" cy="9156298"/>
          </a:xfrm>
          <a:custGeom>
            <a:avLst/>
            <a:gdLst/>
            <a:ahLst/>
            <a:cxnLst/>
            <a:rect r="r" b="b" t="t" l="l"/>
            <a:pathLst>
              <a:path h="9156298" w="9171896">
                <a:moveTo>
                  <a:pt x="0" y="0"/>
                </a:moveTo>
                <a:lnTo>
                  <a:pt x="9171896" y="0"/>
                </a:lnTo>
                <a:lnTo>
                  <a:pt x="9171896" y="9156298"/>
                </a:lnTo>
                <a:lnTo>
                  <a:pt x="0" y="915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32224" y="480832"/>
            <a:ext cx="6871266" cy="9156298"/>
          </a:xfrm>
          <a:custGeom>
            <a:avLst/>
            <a:gdLst/>
            <a:ahLst/>
            <a:cxnLst/>
            <a:rect r="r" b="b" t="t" l="l"/>
            <a:pathLst>
              <a:path h="9156298" w="6871266">
                <a:moveTo>
                  <a:pt x="0" y="0"/>
                </a:moveTo>
                <a:lnTo>
                  <a:pt x="6871265" y="0"/>
                </a:lnTo>
                <a:lnTo>
                  <a:pt x="6871265" y="9156298"/>
                </a:lnTo>
                <a:lnTo>
                  <a:pt x="0" y="9156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1" r="0" b="-1444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32224" y="381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532224" y="10248900"/>
            <a:ext cx="649224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38345" y="15473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7858" y="9799015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97676" y="607778"/>
            <a:ext cx="8540360" cy="8988091"/>
          </a:xfrm>
          <a:custGeom>
            <a:avLst/>
            <a:gdLst/>
            <a:ahLst/>
            <a:cxnLst/>
            <a:rect r="r" b="b" t="t" l="l"/>
            <a:pathLst>
              <a:path h="8988091" w="8540360">
                <a:moveTo>
                  <a:pt x="0" y="0"/>
                </a:moveTo>
                <a:lnTo>
                  <a:pt x="8540360" y="0"/>
                </a:lnTo>
                <a:lnTo>
                  <a:pt x="8540360" y="8988091"/>
                </a:lnTo>
                <a:lnTo>
                  <a:pt x="0" y="8988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" t="0" r="-2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6543" y="9004360"/>
            <a:ext cx="3741457" cy="1282640"/>
          </a:xfrm>
          <a:custGeom>
            <a:avLst/>
            <a:gdLst/>
            <a:ahLst/>
            <a:cxnLst/>
            <a:rect r="r" b="b" t="t" l="l"/>
            <a:pathLst>
              <a:path h="1282640" w="3741457">
                <a:moveTo>
                  <a:pt x="0" y="0"/>
                </a:moveTo>
                <a:lnTo>
                  <a:pt x="3741457" y="0"/>
                </a:lnTo>
                <a:lnTo>
                  <a:pt x="3741457" y="1282640"/>
                </a:lnTo>
                <a:lnTo>
                  <a:pt x="0" y="128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DAGlMkBclG4</dc:identifier>
  <dcterms:modified xsi:type="dcterms:W3CDTF">2011-08-01T06:04:30Z</dcterms:modified>
  <cp:revision>1</cp:revision>
  <dc:title>SQL Project on</dc:title>
</cp:coreProperties>
</file>